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y="5143500" cx="9144000"/>
  <p:notesSz cx="6858000" cy="9144000"/>
  <p:embeddedFontLst>
    <p:embeddedFont>
      <p:font typeface="Roboto Thin"/>
      <p:regular r:id="rId79"/>
      <p:bold r:id="rId80"/>
      <p:italic r:id="rId81"/>
      <p:boldItalic r:id="rId82"/>
    </p:embeddedFont>
    <p:embeddedFont>
      <p:font typeface="Roboto Medium"/>
      <p:regular r:id="rId83"/>
      <p:bold r:id="rId84"/>
      <p:italic r:id="rId85"/>
      <p:boldItalic r:id="rId86"/>
    </p:embeddedFont>
    <p:embeddedFont>
      <p:font typeface="Roboto"/>
      <p:regular r:id="rId87"/>
      <p:bold r:id="rId88"/>
      <p:italic r:id="rId89"/>
      <p:boldItalic r:id="rId90"/>
    </p:embeddedFont>
    <p:embeddedFont>
      <p:font typeface="Amatic SC"/>
      <p:regular r:id="rId91"/>
      <p:bold r:id="rId92"/>
    </p:embeddedFont>
    <p:embeddedFont>
      <p:font typeface="Inconsolata"/>
      <p:regular r:id="rId93"/>
      <p:bold r:id="rId94"/>
    </p:embeddedFont>
    <p:embeddedFont>
      <p:font typeface="Roboto Light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9DFF87-B55B-41B9-AEEA-4EE670C36A75}">
  <a:tblStyle styleId="{0B9DFF87-B55B-41B9-AEEA-4EE670C36A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7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obotoLight-regular.fntdata"/><Relationship Id="rId94" Type="http://schemas.openxmlformats.org/officeDocument/2006/relationships/font" Target="fonts/Inconsolata-bold.fntdata"/><Relationship Id="rId97" Type="http://schemas.openxmlformats.org/officeDocument/2006/relationships/font" Target="fonts/RobotoLight-italic.fntdata"/><Relationship Id="rId96" Type="http://schemas.openxmlformats.org/officeDocument/2006/relationships/font" Target="fonts/RobotoL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98" Type="http://schemas.openxmlformats.org/officeDocument/2006/relationships/font" Target="fonts/Roboto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AmaticSC-regular.fntdata"/><Relationship Id="rId90" Type="http://schemas.openxmlformats.org/officeDocument/2006/relationships/font" Target="fonts/Roboto-boldItalic.fntdata"/><Relationship Id="rId93" Type="http://schemas.openxmlformats.org/officeDocument/2006/relationships/font" Target="fonts/Inconsolata-regular.fntdata"/><Relationship Id="rId92" Type="http://schemas.openxmlformats.org/officeDocument/2006/relationships/font" Target="fonts/AmaticSC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RobotoMedium-bold.fntdata"/><Relationship Id="rId83" Type="http://schemas.openxmlformats.org/officeDocument/2006/relationships/font" Target="fonts/RobotoMedium-regular.fntdata"/><Relationship Id="rId86" Type="http://schemas.openxmlformats.org/officeDocument/2006/relationships/font" Target="fonts/RobotoMedium-boldItalic.fntdata"/><Relationship Id="rId85" Type="http://schemas.openxmlformats.org/officeDocument/2006/relationships/font" Target="fonts/RobotoMedium-italic.fntdata"/><Relationship Id="rId88" Type="http://schemas.openxmlformats.org/officeDocument/2006/relationships/font" Target="fonts/Roboto-bold.fntdata"/><Relationship Id="rId87" Type="http://schemas.openxmlformats.org/officeDocument/2006/relationships/font" Target="fonts/Roboto-regular.fntdata"/><Relationship Id="rId89" Type="http://schemas.openxmlformats.org/officeDocument/2006/relationships/font" Target="fonts/Roboto-italic.fntdata"/><Relationship Id="rId80" Type="http://schemas.openxmlformats.org/officeDocument/2006/relationships/font" Target="fonts/RobotoThin-bold.fntdata"/><Relationship Id="rId82" Type="http://schemas.openxmlformats.org/officeDocument/2006/relationships/font" Target="fonts/RobotoThin-boldItalic.fntdata"/><Relationship Id="rId81" Type="http://schemas.openxmlformats.org/officeDocument/2006/relationships/font" Target="fonts/RobotoThin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font" Target="fonts/RobotoThin-regular.fntdata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4068525ce9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4068525ce9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4b88becf24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4b88becf24_0_1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4b88becf24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4b88becf24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4b88becf24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4b88becf24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068525ce9_2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4068525ce9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4068525ce9_2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4068525ce9_2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068525ce9_2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631" name="Google Shape;631;g4068525ce9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4068525ce9_2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4068525ce9_2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4068525ce9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4068525ce9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4068525ce9_2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4068525ce9_2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4068525ce9_2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4068525ce9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4068525ce9_2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4068525ce9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4068525ce9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4068525ce9_2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4068525ce9_2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4068525ce9_2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4068525ce9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4068525ce9_2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4068525ce9_2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4068525ce9_2_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4068525ce9_2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4068525ce9_2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4068525ce9_2_4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4068525ce9_2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4b88becf24_0_1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4b88becf24_0_1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4068525ce9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4068525ce9_2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4bacc06d24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4068525ce9_2_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4068525ce9_2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68525ce9_2_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9" name="Google Shape;1379;g4068525ce9_2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4068525ce9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068525ce9_2_5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4" name="Google Shape;1384;g4068525ce9_2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068525ce9_2_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4068525ce9_2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4068525ce9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" name="Google Shape;558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/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54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codeschool.com/courses/try-git" TargetMode="External"/><Relationship Id="rId4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schools.com/tags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lipsum.com" TargetMode="External"/><Relationship Id="rId4" Type="http://schemas.openxmlformats.org/officeDocument/2006/relationships/hyperlink" Target="mailto:someplace@gmail.com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43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Relationship Id="rId11" Type="http://schemas.openxmlformats.org/officeDocument/2006/relationships/image" Target="../media/image21.png"/><Relationship Id="rId10" Type="http://schemas.openxmlformats.org/officeDocument/2006/relationships/image" Target="../media/image28.png"/><Relationship Id="rId13" Type="http://schemas.openxmlformats.org/officeDocument/2006/relationships/image" Target="../media/image30.png"/><Relationship Id="rId12" Type="http://schemas.openxmlformats.org/officeDocument/2006/relationships/image" Target="../media/image39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/>
        </p:nvGraphicFramePr>
        <p:xfrm>
          <a:off x="438938" y="125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2649750"/>
                <a:gridCol w="2649750"/>
                <a:gridCol w="2649750"/>
              </a:tblGrid>
              <a:tr h="366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</a:tr>
              <a:tr h="36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 Angelou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</a:tr>
              <a:tr h="255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1" name="Google Shape;76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5" name="Google Shape;76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/>
          <p:nvPr>
            <p:ph idx="1" type="subTitle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Maya Angelou is programming away.</a:t>
            </a:r>
            <a:endParaRPr b="1" sz="1100"/>
          </a:p>
        </p:txBody>
      </p:sp>
      <p:sp>
        <p:nvSpPr>
          <p:cNvPr id="772" name="Google Shape;77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&amp; Gil Scott Heron Make Their Edits</a:t>
            </a:r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4" name="Google Shape;77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/>
          <p:nvPr>
            <p:ph idx="1" type="subTitle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Gil Scott Heron</a:t>
            </a:r>
            <a:r>
              <a:rPr b="1" lang="en" sz="1100">
                <a:solidFill>
                  <a:srgbClr val="FFFFFF"/>
                </a:solidFill>
              </a:rPr>
              <a:t> is programming away.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pic>
        <p:nvPicPr>
          <p:cNvPr id="786" name="Google Shape;7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2" name="Google Shape;8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3" name="Google Shape;80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Sexton O</a:t>
            </a:r>
            <a:r>
              <a:rPr lang="en"/>
              <a:t>verwrites the Work of Her Teammates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i="0" sz="2400" u="none" cap="none" strike="noStrik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3985950"/>
                <a:gridCol w="3985950"/>
              </a:tblGrid>
              <a:tr h="160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6400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Lesson:</a:t>
            </a:r>
            <a:r>
              <a:rPr lang="en"/>
              <a:t> You should use version control because it </a:t>
            </a:r>
            <a:r>
              <a:rPr lang="en"/>
              <a:t>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1" name="Google Shape;8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2" name="Google Shape;84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/>
          <p:nvPr>
            <p:ph idx="1" type="subTitle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</a:t>
            </a:r>
            <a:r>
              <a:rPr lang="en"/>
              <a:t>rovides an organized system for managing code when multiple developers work on a project at the same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p71"/>
          <p:cNvSpPr txBox="1"/>
          <p:nvPr>
            <p:ph idx="1" type="subTitle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1"/>
          <p:cNvSpPr txBox="1"/>
          <p:nvPr>
            <p:ph idx="2" type="subTitle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9" name="Google Shape;8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40" y="303377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0" name="Google Shape;87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1" name="Google Shape;87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2"/>
          <p:cNvSpPr/>
          <p:nvPr/>
        </p:nvSpPr>
        <p:spPr>
          <a:xfrm flipH="1" rot="-2767103">
            <a:off x="2909279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4" name="Google Shape;8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5" name="Google Shape;88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/>
          <p:nvPr>
            <p:ph idx="1" type="subTitle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0" lIns="4572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No c</a:t>
            </a:r>
            <a:r>
              <a:rPr b="1" lang="en" sz="1400"/>
              <a:t>o</a:t>
            </a:r>
            <a:r>
              <a:rPr b="1" lang="en" sz="1400"/>
              <a:t>de conflicts</a:t>
            </a:r>
            <a:r>
              <a:rPr b="1" lang="en"/>
              <a:t> </a:t>
            </a:r>
            <a:endParaRPr b="1"/>
          </a:p>
        </p:txBody>
      </p:sp>
      <p:sp>
        <p:nvSpPr>
          <p:cNvPr id="897" name="Google Shape;897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2" name="Google Shape;9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115" y="326942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flipH="1" rot="5393602">
            <a:off x="4774042" y="29726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/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6" name="Google Shape;92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Gi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sees a conflict.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 b="1"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40" name="Google Shape;94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9" name="Google Shape;94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</a:t>
            </a:r>
            <a:r>
              <a:rPr lang="en">
                <a:solidFill>
                  <a:schemeClr val="dk1"/>
                </a:solidFill>
              </a:rPr>
              <a:t>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flipH="1" rot="5393696">
            <a:off x="7170349" y="30981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5" name="Google Shape;96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8" name="Google Shape;978;p80"/>
          <p:cNvSpPr txBox="1"/>
          <p:nvPr>
            <p:ph idx="1" type="subTitle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/>
          <p:nvPr>
            <p:ph idx="1" type="subTitle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</a:t>
            </a:r>
            <a:r>
              <a:rPr lang="en"/>
              <a:t>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b="1" lang="en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flipH="1" rot="5393696">
            <a:off x="6865549" y="32505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pic>
        <p:nvPicPr>
          <p:cNvPr id="997" name="Google Shape;99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18287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1005" name="Google Shape;1005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/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 txBox="1"/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</a:t>
            </a:r>
            <a:r>
              <a:rPr lang="en"/>
              <a:t> </a:t>
            </a:r>
            <a:r>
              <a:rPr b="1" lang="en"/>
              <a:t>rolls</a:t>
            </a:r>
            <a:r>
              <a:rPr b="1" lang="en"/>
              <a:t> back</a:t>
            </a:r>
            <a:r>
              <a:rPr lang="en"/>
              <a:t> the code to an earlier version.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4" name="Google Shape;103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rect b="b" l="l" r="r" t="t"/>
            <a:pathLst>
              <a:path extrusionOk="0" h="21600" w="2160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cap="flat" cmpd="sng" w="63500">
            <a:solidFill>
              <a:srgbClr val="00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flipH="1" rot="10800000">
            <a:off x="2236850" y="1801312"/>
            <a:ext cx="24165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9" name="Google Shape;1039;p84"/>
          <p:cNvCxnSpPr/>
          <p:nvPr/>
        </p:nvCxnSpPr>
        <p:spPr>
          <a:xfrm flipH="1" rot="10800000">
            <a:off x="5132450" y="1801312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0" name="Google Shape;1040;p84"/>
          <p:cNvCxnSpPr/>
          <p:nvPr/>
        </p:nvCxnSpPr>
        <p:spPr>
          <a:xfrm flipH="1" rot="10800000">
            <a:off x="6160250" y="1776637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</a:t>
            </a:r>
            <a:r>
              <a:rPr b="1" lang="en" sz="3000"/>
              <a:t>: 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/>
          <p:nvPr>
            <p:ph idx="2" type="body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Turn to your neighbor, and have one of you explain to the other: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Then, the other should explain: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3" name="Google Shape;1053;p8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1" name="Google Shape;109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flipH="1" rot="5400000">
            <a:off x="5956150" y="2614375"/>
            <a:ext cx="1820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</a:t>
            </a:r>
            <a:r>
              <a:rPr lang="en"/>
              <a:t> are the five basic Git commands to get started:</a:t>
            </a:r>
            <a:endParaRPr/>
          </a:p>
        </p:txBody>
      </p:sp>
      <p:sp>
        <p:nvSpPr>
          <p:cNvPr id="1115" name="Google Shape;1115;p9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1823425"/>
                <a:gridCol w="4095950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9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to Get Help</a:t>
            </a:r>
            <a:endParaRPr/>
          </a:p>
        </p:txBody>
      </p:sp>
      <p:sp>
        <p:nvSpPr>
          <p:cNvPr id="640" name="Google Shape;64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Practice, practice, practice: work individually or in groups.</a:t>
            </a:r>
            <a:endParaRPr/>
          </a:p>
        </p:txBody>
      </p:sp>
      <p:sp>
        <p:nvSpPr>
          <p:cNvPr id="642" name="Google Shape;642;p5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 (activities and slides).</a:t>
            </a:r>
            <a:endParaRPr/>
          </a:p>
        </p:txBody>
      </p:sp>
      <p:sp>
        <p:nvSpPr>
          <p:cNvPr id="643" name="Google Shape;643;p5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atch the class videos again.</a:t>
            </a:r>
            <a:endParaRPr/>
          </a:p>
        </p:txBody>
      </p:sp>
      <p:sp>
        <p:nvSpPr>
          <p:cNvPr id="644" name="Google Shape;644;p5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</a:t>
            </a:r>
            <a:r>
              <a:rPr lang="en"/>
              <a:t> office hours, which are held 45 minutes before and 30 minutes after class.</a:t>
            </a:r>
            <a:endParaRPr/>
          </a:p>
        </p:txBody>
      </p:sp>
      <p:sp>
        <p:nvSpPr>
          <p:cNvPr id="645" name="Google Shape;645;p5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Attend one-on-one sessions with your Student Success Manager (SSM) (to be announced by your SSM).</a:t>
            </a:r>
            <a:endParaRPr/>
          </a:p>
        </p:txBody>
      </p:sp>
      <p:sp>
        <p:nvSpPr>
          <p:cNvPr id="646" name="Google Shape;646;p5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your </a:t>
            </a:r>
            <a:r>
              <a:rPr lang="en"/>
              <a:t>Student Success Manager</a:t>
            </a:r>
            <a:r>
              <a:rPr lang="en"/>
              <a:t> anytime!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/>
          <p:nvPr>
            <p:ph idx="2" type="body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Using GitHub and the command line: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b="1" lang="en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Clone</a:t>
            </a:r>
            <a:r>
              <a:rPr lang="en"/>
              <a:t> the repo to your local directory.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b="1" lang="en"/>
              <a:t>HTML file</a:t>
            </a:r>
            <a:r>
              <a:rPr lang="en"/>
              <a:t> inside the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</a:t>
            </a:r>
            <a:r>
              <a:rPr b="1" lang="en"/>
              <a:t>dd, commit</a:t>
            </a:r>
            <a:r>
              <a:rPr lang="en"/>
              <a:t>, and </a:t>
            </a:r>
            <a:r>
              <a:rPr b="1" lang="en"/>
              <a:t>push</a:t>
            </a:r>
            <a:r>
              <a:rPr lang="en"/>
              <a:t> the code to GitHub.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Bonus: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</a:t>
            </a:r>
            <a:r>
              <a:rPr lang="en"/>
              <a:t> </a:t>
            </a:r>
            <a:r>
              <a:rPr b="1" lang="en"/>
              <a:t>fork</a:t>
            </a:r>
            <a:r>
              <a:rPr lang="en"/>
              <a:t> </a:t>
            </a:r>
            <a:r>
              <a:rPr i="1" lang="en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Add, commit, </a:t>
            </a:r>
            <a:r>
              <a:rPr lang="en"/>
              <a:t>and </a:t>
            </a:r>
            <a:r>
              <a:rPr b="1" lang="en"/>
              <a:t>push</a:t>
            </a:r>
            <a:r>
              <a:rPr lang="en"/>
              <a:t> the code back to your forked copy.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b="1" lang="en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9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</a:t>
            </a: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9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descr="Picture 2" id="1148" name="Google Shape;114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/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flipH="1" rot="5400000">
            <a:off x="6402600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flipH="1" rot="5400000">
            <a:off x="1214025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flipH="1" rot="5400000">
            <a:off x="6696026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flipH="1" rot="5400000">
            <a:off x="974051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Self-C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flipH="1" rot="5400000">
            <a:off x="7000826" y="27771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flipH="1" rot="5400000">
            <a:off x="933326" y="28369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983675"/>
                <a:gridCol w="2192775"/>
                <a:gridCol w="1347425"/>
                <a:gridCol w="1984075"/>
                <a:gridCol w="999650"/>
                <a:gridCol w="952400"/>
              </a:tblGrid>
              <a:tr h="281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/>
          <p:nvPr>
            <p:ph idx="1" type="subTitle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1567425"/>
                <a:gridCol w="3370100"/>
              </a:tblGrid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including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1771550"/>
                <a:gridCol w="4156875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1232" name="Google Shape;123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cap="flat" cmpd="sng" w="9525">
            <a:solidFill>
              <a:srgbClr val="333F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5" id="1233" name="Google Shape;1233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cap="flat" cmpd="sng" w="730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5" name="Google Shape;123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240" name="Google Shape;124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/>
          <p:nvPr>
            <p:ph idx="2" type="body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/>
          <p:nvPr>
            <p:ph idx="3" type="body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HTML:</a:t>
            </a:r>
            <a:r>
              <a:rPr lang="en"/>
              <a:t> Hypertext Markup Language (Content)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CSS:</a:t>
            </a:r>
            <a:r>
              <a:rPr lang="en"/>
              <a:t> Cascading Style Sheets (Appearance)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more HTML documents.</a:t>
            </a:r>
            <a:endParaRPr/>
          </a:p>
        </p:txBody>
      </p:sp>
      <p:sp>
        <p:nvSpPr>
          <p:cNvPr id="661" name="Google Shape;661;p6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r>
              <a:rPr lang="en"/>
              <a:t> how to properly use basic HTML tags.</a:t>
            </a:r>
            <a:endParaRPr/>
          </a:p>
        </p:txBody>
      </p:sp>
      <p:sp>
        <p:nvSpPr>
          <p:cNvPr id="662" name="Google Shape;662;p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</a:t>
            </a:r>
            <a:r>
              <a:rPr lang="en"/>
              <a:t> basic CSS styling to HTML documents.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303" name="Google Shape;130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304" name="Google Shape;1304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4898500"/>
              </a:tblGrid>
              <a:tr h="4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500">
                <a:tc>
                  <a:txBody>
                    <a:bodyPr/>
                    <a:lstStyle/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11" name="Google Shape;1311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16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/>
          <p:nvPr>
            <p:ph idx="1" type="subTitle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4129900"/>
                <a:gridCol w="4109950"/>
              </a:tblGrid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xample (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1607525"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3961475"/>
                <a:gridCol w="3961475"/>
              </a:tblGrid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/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Powerful Duo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Basics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374" name="Google Shape;137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/>
          <p:nvPr>
            <p:ph idx="3" type="body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 are a beginner to HTML/CSS and coding,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</a:t>
            </a:r>
            <a:r>
              <a:rPr lang="en"/>
              <a:t> basic HTML document</a:t>
            </a:r>
            <a:r>
              <a:rPr lang="en"/>
              <a:t> (like in the last class).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you’ve had past exposure to HTML/CSS and coding and felt comfortable with the last lesson,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7" name="Google Shape;13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4"/>
          <p:cNvSpPr txBox="1"/>
          <p:nvPr>
            <p:ph idx="3" type="body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</a:t>
            </a:r>
            <a:r>
              <a:rPr lang="en"/>
              <a:t>s</a:t>
            </a:r>
            <a:r>
              <a:rPr lang="en"/>
              <a:t> for key activities (such as the last one).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</a:t>
            </a:r>
            <a:r>
              <a:rPr lang="en"/>
              <a:t> walk-throughs</a:t>
            </a:r>
            <a:r>
              <a:rPr lang="en"/>
              <a:t> to catch up. They are made to be easy to understand.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/>
          <p:nvPr>
            <p:ph idx="3" type="body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i="1" lang="en"/>
              <a:t>highly</a:t>
            </a:r>
            <a:r>
              <a:rPr lang="en"/>
              <a:t> collaborative.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{0B9DFF87-B55B-41B9-AEEA-4EE670C36A75}</a:tableStyleId>
              </a:tblPr>
              <a:tblGrid>
                <a:gridCol w="1307925"/>
                <a:gridCol w="7035225"/>
              </a:tblGrid>
              <a:tr h="213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 hMerge="1"/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0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4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b="1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b="49" l="0" r="0" t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b="49" l="0" r="0" t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b="49" l="0" r="0" t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b="49" l="0" r="0" t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b="49" l="0" r="0" t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